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66"/>
    <a:srgbClr val="FF99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AB0C-820C-4BA0-A018-7ABE12762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46B9B-2D20-4D7A-90C3-C19ACC42A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F57A5-B9DC-483F-88CE-08E9B2373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D864-3B96-4804-8F9D-1E5FB84E8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2FA4E-FF07-42F1-A336-31CF69177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3F07-386A-4D8A-9DB9-426CB90F7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AA131-771F-41F2-9939-6511D344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97FCA-2934-4D8B-A06D-8AA58F571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A5A32-8BBA-4ABF-9E66-F3956FF72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10314-D47A-4BE5-AFB1-B02E798B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E05F6-FE25-4845-8689-B3540BBDB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1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6231CF5-AA75-4400-82DF-AB6BF22FD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FF66"/>
                </a:solidFill>
              </a:rPr>
              <a:t>TẬP LÀM VĂN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smtClean="0">
                <a:solidFill>
                  <a:srgbClr val="FF99FF"/>
                </a:solidFill>
                <a:latin typeface="Arial"/>
              </a:rPr>
              <a:t>VIẾT THƯ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99FF"/>
                </a:solidFill>
              </a:rPr>
              <a:t>TẬP LÀM VĂN : VIẾT THƯ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latin typeface="Arial"/>
              </a:rPr>
              <a:t>Đọc bài : </a:t>
            </a:r>
            <a:r>
              <a:rPr lang="en-US" sz="3600" b="1" smtClean="0">
                <a:solidFill>
                  <a:schemeClr val="folHlink"/>
                </a:solidFill>
                <a:latin typeface="Arial"/>
              </a:rPr>
              <a:t>THƯ THĂM BẠN</a:t>
            </a:r>
            <a:r>
              <a:rPr lang="en-US" sz="3600" b="1" smtClean="0">
                <a:latin typeface="Aria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Bạn Lương viết thư cho bạn Hồng để làm gì ?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FF99FF"/>
                </a:solidFill>
                <a:latin typeface="Arial"/>
              </a:rPr>
              <a:t>- Bạn Lương viết thư để chia buồn cùng Hồng vì ba bạn Hồng vừa hy sinh trong trận lũ lụt 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folHlink"/>
                </a:solidFill>
              </a:rPr>
              <a:t>TẬP LÀM VĂN : VIẾT THƯ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latin typeface="Arial"/>
              </a:rPr>
              <a:t>Theo em người ta viết thư để làm gì ?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FF99FF"/>
                </a:solidFill>
                <a:latin typeface="Arial"/>
              </a:rPr>
              <a:t>- Để thăm hỏi , thông báo yin tức cho nhau , trao đổi ý kiến , chia vui , chia buồn , bày tỏ tình cảm với nhau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FF66"/>
                </a:solidFill>
              </a:rPr>
              <a:t>TẬP LÀM VĂN : VIẾT THƯ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Để thực hiện mục đích trên , một bức thư cần có những nội dung gì ?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FF99FF"/>
                </a:solidFill>
                <a:latin typeface="Arial"/>
              </a:rPr>
              <a:t>- Nêu lí do và mục đích viết thư.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FF99FF"/>
                </a:solidFill>
                <a:latin typeface="Arial"/>
              </a:rPr>
              <a:t>- Thăm hỏi tình hình của người nhận thư.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FF99FF"/>
                </a:solidFill>
                <a:latin typeface="Arial"/>
              </a:rPr>
              <a:t>- Thông báo tình hình của người viết thư .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FF99FF"/>
                </a:solidFill>
                <a:latin typeface="Arial"/>
              </a:rPr>
              <a:t>- Nêu ý kiến cần trao đổi hoặc bày tỏ tình cảm với người nhận thư.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FF66"/>
                </a:solidFill>
              </a:rPr>
              <a:t>TẬP LÀM VĂN : VIẾT THƯ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Qua bức thư đã đọc , em thấy một bức thư thường mở đầu và kết thúc như thế nào ?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FF99FF"/>
                </a:solidFill>
                <a:latin typeface="Arial"/>
              </a:rPr>
              <a:t>- Đầu thư : Ghi địa điểm , thời gian viết thư/ lời thưa gửi.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FF99FF"/>
                </a:solidFill>
                <a:latin typeface="Arial"/>
              </a:rPr>
              <a:t>- Cuối thư : Ghi lời chúc , lừi cám ơn, hứa hẹn của người viết thư / chữ kí và tên hoặchọ tên của người viết thư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FF66"/>
                </a:solidFill>
              </a:rPr>
              <a:t>TẬP LÀM VĂN : VIẾT THƯ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0066"/>
                </a:solidFill>
                <a:latin typeface="Arial"/>
              </a:rPr>
              <a:t>Ghi nhớ</a:t>
            </a:r>
            <a:r>
              <a:rPr lang="en-US" sz="2400" b="1" smtClean="0">
                <a:latin typeface="Arial"/>
              </a:rPr>
              <a:t> : Một bức thư thường gồm những nội dung sau 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latin typeface="Arial"/>
              </a:rPr>
              <a:t>1. </a:t>
            </a:r>
            <a:r>
              <a:rPr lang="en-US" sz="2400" b="1" i="1" smtClean="0">
                <a:solidFill>
                  <a:srgbClr val="FFFF66"/>
                </a:solidFill>
                <a:latin typeface="Arial"/>
              </a:rPr>
              <a:t>Phần đầu thư</a:t>
            </a:r>
            <a:r>
              <a:rPr lang="en-US" sz="2400" b="1" smtClean="0">
                <a:latin typeface="Arial"/>
              </a:rPr>
              <a:t> 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99FF"/>
                </a:solidFill>
                <a:latin typeface="Arial"/>
              </a:rPr>
              <a:t>- Địa điểm và thời gian viết thư.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99FF"/>
                </a:solidFill>
                <a:latin typeface="Arial"/>
              </a:rPr>
              <a:t>- Lời thưa gửi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latin typeface="Arial"/>
              </a:rPr>
              <a:t>2. </a:t>
            </a:r>
            <a:r>
              <a:rPr lang="en-US" sz="2400" b="1" i="1" smtClean="0">
                <a:solidFill>
                  <a:srgbClr val="FFFF66"/>
                </a:solidFill>
                <a:latin typeface="Arial"/>
              </a:rPr>
              <a:t>Phần chính</a:t>
            </a:r>
            <a:r>
              <a:rPr lang="en-US" sz="2400" b="1" smtClean="0">
                <a:latin typeface="Arial"/>
              </a:rPr>
              <a:t> 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99FF"/>
                </a:solidFill>
                <a:latin typeface="Arial"/>
              </a:rPr>
              <a:t>- Nêu mục đích , lí do viết thư 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99FF"/>
                </a:solidFill>
                <a:latin typeface="Arial"/>
              </a:rPr>
              <a:t>- Thăm hỏi tình hình của người nhận thư.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99FF"/>
                </a:solidFill>
                <a:latin typeface="Arial"/>
              </a:rPr>
              <a:t>- Thông báo tình hình của người viết thư.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99FF"/>
                </a:solidFill>
                <a:latin typeface="Arial"/>
              </a:rPr>
              <a:t>- Nêu ý kiến trao đổi hoặc bày tỏ tình cảm với người nhận thư.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latin typeface="Arial"/>
              </a:rPr>
              <a:t>3. </a:t>
            </a:r>
            <a:r>
              <a:rPr lang="en-US" sz="2400" b="1" i="1" smtClean="0">
                <a:solidFill>
                  <a:srgbClr val="FFFF66"/>
                </a:solidFill>
                <a:latin typeface="Arial"/>
              </a:rPr>
              <a:t>Phần cuối thư</a:t>
            </a:r>
            <a:r>
              <a:rPr lang="en-US" sz="2400" b="1" smtClean="0">
                <a:latin typeface="Arial"/>
              </a:rPr>
              <a:t> 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99FF"/>
                </a:solidFill>
                <a:latin typeface="Arial"/>
              </a:rPr>
              <a:t>- Lời chúc , lời cảm ơn , hứa hẹn 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99FF"/>
                </a:solidFill>
                <a:latin typeface="Arial"/>
              </a:rPr>
              <a:t>- chữ kí và tên hoặc họ tên .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FF66"/>
                </a:solidFill>
              </a:rPr>
              <a:t>TẬP LÀM VĂN : VIẾT THƯ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33</TotalTime>
  <Words>358</Words>
  <Application>Microsoft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Verdana</vt:lpstr>
      <vt:lpstr>Arial</vt:lpstr>
      <vt:lpstr>Wingdings</vt:lpstr>
      <vt:lpstr>Calibri</vt:lpstr>
      <vt:lpstr>Globe</vt:lpstr>
      <vt:lpstr>TẬP LÀM VĂN</vt:lpstr>
      <vt:lpstr>TẬP LÀM VĂN : VIẾT THƯ</vt:lpstr>
      <vt:lpstr>TẬP LÀM VĂN : VIẾT THƯ</vt:lpstr>
      <vt:lpstr>TẬP LÀM VĂN : VIẾT THƯ</vt:lpstr>
      <vt:lpstr>TẬP LÀM VĂN : VIẾT THƯ</vt:lpstr>
      <vt:lpstr>TẬP LÀM VĂN : VIẾT THƯ</vt:lpstr>
      <vt:lpstr>TẬP LÀM VĂN : VIẾT THƯ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3</cp:revision>
  <cp:lastPrinted>1601-01-01T00:00:00Z</cp:lastPrinted>
  <dcterms:created xsi:type="dcterms:W3CDTF">1601-01-01T00:00:00Z</dcterms:created>
  <dcterms:modified xsi:type="dcterms:W3CDTF">2016-06-30T01:28:05Z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